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5" r:id="rId1"/>
  </p:sldMasterIdLst>
  <p:notesMasterIdLst>
    <p:notesMasterId r:id="rId35"/>
  </p:notesMasterIdLst>
  <p:handoutMasterIdLst>
    <p:handoutMasterId r:id="rId36"/>
  </p:handoutMasterIdLst>
  <p:sldIdLst>
    <p:sldId id="309" r:id="rId2"/>
    <p:sldId id="257" r:id="rId3"/>
    <p:sldId id="526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319" r:id="rId25"/>
    <p:sldId id="515" r:id="rId26"/>
    <p:sldId id="516" r:id="rId27"/>
    <p:sldId id="527" r:id="rId28"/>
    <p:sldId id="528" r:id="rId29"/>
    <p:sldId id="531" r:id="rId30"/>
    <p:sldId id="368" r:id="rId31"/>
    <p:sldId id="468" r:id="rId32"/>
    <p:sldId id="469" r:id="rId33"/>
    <p:sldId id="521" r:id="rId3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B81"/>
    <a:srgbClr val="998CC2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1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270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5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3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site"/>
          <p:cNvPicPr>
            <a:picLocks noChangeAspect="1" noChangeArrowheads="1"/>
          </p:cNvPicPr>
          <p:nvPr userDrawn="1"/>
        </p:nvPicPr>
        <p:blipFill>
          <a:blip r:embed="rId2" cstate="print"/>
          <a:srcRect b="49138"/>
          <a:stretch>
            <a:fillRect/>
          </a:stretch>
        </p:blipFill>
        <p:spPr bwMode="auto">
          <a:xfrm>
            <a:off x="6134100" y="174625"/>
            <a:ext cx="28130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7526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latin typeface="Verdana" pitchFamily="34" charset="0"/>
              </a:rPr>
              <a:t>Teachers Discovering Computers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3276600" y="9144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latin typeface="Verdana" pitchFamily="34" charset="0"/>
              </a:rPr>
              <a:t>Integrating Technology and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Digital Media in the </a:t>
            </a:r>
            <a:r>
              <a:rPr lang="en-US" b="1" dirty="0" smtClean="0">
                <a:latin typeface="Verdana" pitchFamily="34" charset="0"/>
              </a:rPr>
              <a:t>Classroom</a:t>
            </a:r>
            <a:endParaRPr lang="en-US" b="1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FF3A74-5863-4D69-B047-AB735CB2F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24C535-73A3-4606-B43A-383483F81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2A1A07-0237-4F4B-A2BC-0B046E709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A197D5-7ACD-46B1-A200-151F9403F6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35799F-594F-4CE0-AB77-50539BD7A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093032-C9A2-4AEF-A3A3-ACFC63FE4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August 16,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Chapter 2: Communications, Networks, the Internet, and the World Wide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95CAF3-7B3E-4C63-A273-838DE0048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848600" cy="898525"/>
          </a:xfrm>
        </p:spPr>
        <p:txBody>
          <a:bodyPr/>
          <a:lstStyle/>
          <a:p>
            <a:pPr eaLnBrk="1" hangingPunct="1"/>
            <a:r>
              <a:rPr lang="en-US" b="0" dirty="0" smtClean="0"/>
              <a:t>Chapter 2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The World Wide Web</a:t>
            </a:r>
          </a:p>
        </p:txBody>
      </p:sp>
      <p:pic>
        <p:nvPicPr>
          <p:cNvPr id="3076" name="Picture 1029" descr="scsite"/>
          <p:cNvPicPr>
            <a:picLocks noChangeAspect="1" noChangeArrowheads="1"/>
          </p:cNvPicPr>
          <p:nvPr/>
        </p:nvPicPr>
        <p:blipFill>
          <a:blip r:embed="rId3" cstate="print"/>
          <a:srcRect b="49138"/>
          <a:stretch>
            <a:fillRect/>
          </a:stretch>
        </p:blipFill>
        <p:spPr bwMode="auto">
          <a:xfrm>
            <a:off x="6134100" y="174625"/>
            <a:ext cx="28130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30"/>
          <p:cNvSpPr txBox="1">
            <a:spLocks noChangeArrowheads="1"/>
          </p:cNvSpPr>
          <p:nvPr/>
        </p:nvSpPr>
        <p:spPr bwMode="auto">
          <a:xfrm>
            <a:off x="17526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Verdana" pitchFamily="34" charset="0"/>
              </a:rPr>
              <a:t>Teachers Discovering Computers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The Web Browser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4995862"/>
          </a:xfrm>
        </p:spPr>
        <p:txBody>
          <a:bodyPr rtlCol="0">
            <a:normAutofit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Web Browser Software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Interprets HTML, displays Web pages and enables you to link to other Web pages and Web sites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most popular browsers are;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Internet Explorer 9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FireFox</a:t>
            </a:r>
            <a:endParaRPr lang="en-US" dirty="0" smtClean="0"/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Google Chrome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pic>
        <p:nvPicPr>
          <p:cNvPr id="5" name="Picture 5" descr="Fig02-2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6829"/>
            <a:ext cx="4276479" cy="303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97680" y="2438400"/>
            <a:ext cx="4693920" cy="3200400"/>
            <a:chOff x="4297680" y="2438400"/>
            <a:chExt cx="4693920" cy="3200400"/>
          </a:xfrm>
        </p:grpSpPr>
        <p:sp>
          <p:nvSpPr>
            <p:cNvPr id="6" name="Rectangle 5"/>
            <p:cNvSpPr/>
            <p:nvPr/>
          </p:nvSpPr>
          <p:spPr>
            <a:xfrm>
              <a:off x="4572000" y="2438400"/>
              <a:ext cx="44196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38" name="Picture 2" descr="http://ieblog.members.winisp.net/images/Dean_IE9Beta_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80" y="2705100"/>
              <a:ext cx="469392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0" name="Picture 4" descr="http://mib.pianetalinux.org/mib/images/stories/firefox-3_5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www.google.com/chrome/intl/en-GB/images/dlpage_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411176"/>
            <a:ext cx="4824637" cy="37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The Web </a:t>
            </a:r>
            <a:r>
              <a:rPr lang="en-US" sz="3600" dirty="0"/>
              <a:t>Browser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95862"/>
          </a:xfrm>
        </p:spPr>
        <p:txBody>
          <a:bodyPr rtlCol="0">
            <a:normAutofit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Web browser software have sub-systems that can help increase your efficiency when working on the internet, they include;</a:t>
            </a:r>
          </a:p>
          <a:p>
            <a:pPr lvl="1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1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Bookmarks or favorites</a:t>
            </a:r>
          </a:p>
          <a:p>
            <a:pPr lvl="1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Tabs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Downloading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1033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process of transferring information for a server to a client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3314" name="Picture 2" descr="http://blog.iorgsoft.com/wp-content/uploads/2012/03/desktop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05200"/>
            <a:ext cx="23164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sevenl.net/blog/wp-content/uploads/2009/03/unmetered-serve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3177260"/>
            <a:ext cx="2581275" cy="23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112" y="2992594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www.amazon.com</a:t>
            </a:r>
            <a:endParaRPr lang="en-US" dirty="0"/>
          </a:p>
        </p:txBody>
      </p:sp>
      <p:pic>
        <p:nvPicPr>
          <p:cNvPr id="13318" name="Picture 6" descr="http://intechno.co/wordpress/wp-content/uploads/2012/01/HTML-Source-Exa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0" y="5343525"/>
            <a:ext cx="9810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09999"/>
            <a:ext cx="623208" cy="12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41" y="3895173"/>
            <a:ext cx="536238" cy="10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3946269"/>
            <a:ext cx="609599" cy="12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793545"/>
            <a:ext cx="4844740" cy="32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6667 -0.03888 C 0.20174 -0.04745 0.254 -0.05208 0.30851 -0.05208 C 0.37084 -0.05208 0.42049 -0.04745 0.45556 -0.03888 L 0.6224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4583 L -0.20902 0.02824 C -0.25277 0.04491 -0.31823 0.05394 -0.38645 0.05394 C -0.46441 0.05394 -0.52656 0.04491 -0.57031 0.02824 L -0.77916 -0.0458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5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2223 L -0.179 0.19676 C -0.2165 0.2132 -0.27257 0.22223 -0.3309 0.22223 C -0.39775 0.22223 -0.45104 0.2132 -0.48854 0.19676 L -0.66736 0.12223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6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223 L -0.18489 0.17176 C -0.22378 0.18287 -0.28159 0.18889 -0.34201 0.18889 C -0.41093 0.18889 -0.46597 0.18287 -0.50486 0.17176 L -0.68958 0.12223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79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007 L -0.19219 0.13357 C -0.23247 0.14097 -0.29288 0.14514 -0.35538 0.14514 C -0.42708 0.14514 -0.48437 0.14097 -0.52465 0.13357 L -0.71667 0.1007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Downloading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Downloading information can be effected by a number of variables;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Type of Internet connection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of day and day of week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Amount of information to be downloaded.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9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</a:t>
            </a:r>
            <a:r>
              <a:rPr lang="en-US" sz="4000" dirty="0" smtClean="0"/>
              <a:t> of Web Sites - Portal</a:t>
            </a:r>
            <a:endParaRPr lang="en-US" sz="4000" dirty="0"/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800" smtClean="0"/>
              <a:t>A Web site that offers a variety of services from one, convenient location, usually for free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endParaRPr lang="en-US" smtClean="0"/>
          </a:p>
        </p:txBody>
      </p:sp>
      <p:pic>
        <p:nvPicPr>
          <p:cNvPr id="4" name="Picture 12" descr="Fig02-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3962400" cy="29527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372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</a:t>
            </a:r>
            <a:r>
              <a:rPr lang="en-US" dirty="0" smtClean="0"/>
              <a:t> of Web Sites - News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smtClean="0"/>
              <a:t>Contains newsworthy material</a:t>
            </a:r>
          </a:p>
          <a:p>
            <a:r>
              <a:rPr lang="en-US" sz="2400" smtClean="0"/>
              <a:t>Stories and articles relating to current events, life, money, sports, and weather</a:t>
            </a:r>
          </a:p>
          <a:p>
            <a:r>
              <a:rPr lang="en-US" sz="2400" smtClean="0"/>
              <a:t>News Archives</a:t>
            </a:r>
          </a:p>
          <a:p>
            <a:endParaRPr lang="en-US" sz="2800" smtClean="0"/>
          </a:p>
        </p:txBody>
      </p:sp>
      <p:pic>
        <p:nvPicPr>
          <p:cNvPr id="5" name="Picture 7" descr="Fig02-1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197350" cy="31559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423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- Informational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smtClean="0"/>
              <a:t>Contains factual information </a:t>
            </a:r>
          </a:p>
          <a:p>
            <a:r>
              <a:rPr lang="en-US" sz="2400" smtClean="0"/>
              <a:t>Created by organizations and government agencies</a:t>
            </a:r>
          </a:p>
          <a:p>
            <a:r>
              <a:rPr lang="en-US" sz="2400" smtClean="0"/>
              <a:t>Make sure that the web site is legitimate </a:t>
            </a:r>
          </a:p>
          <a:p>
            <a:endParaRPr lang="en-US" sz="2800" smtClean="0"/>
          </a:p>
        </p:txBody>
      </p:sp>
      <p:pic>
        <p:nvPicPr>
          <p:cNvPr id="6" name="Picture 8" descr="Fig02-1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273550" cy="32131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3062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- Advocacy</a:t>
            </a:r>
            <a:endParaRPr lang="en-US" sz="3600" dirty="0"/>
          </a:p>
        </p:txBody>
      </p:sp>
      <p:sp>
        <p:nvSpPr>
          <p:cNvPr id="3993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dirty="0"/>
              <a:t>An advocacy Web site contains content that describes a cause, opinion, or idea. These Web sites usually present views of a particular group or association.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09800"/>
            <a:ext cx="4095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– Business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00400" cy="4525962"/>
          </a:xfrm>
        </p:spPr>
        <p:txBody>
          <a:bodyPr/>
          <a:lstStyle/>
          <a:p>
            <a:r>
              <a:rPr lang="en-US" sz="2400" dirty="0" smtClean="0"/>
              <a:t>Contains </a:t>
            </a:r>
            <a:r>
              <a:rPr lang="en-US" sz="2400" dirty="0" smtClean="0"/>
              <a:t>content that promotes products</a:t>
            </a:r>
          </a:p>
          <a:p>
            <a:r>
              <a:rPr lang="en-US" sz="2400" dirty="0" smtClean="0"/>
              <a:t>Allows you to purchase products or services online</a:t>
            </a:r>
          </a:p>
          <a:p>
            <a:r>
              <a:rPr lang="en-US" sz="2400" dirty="0" smtClean="0"/>
              <a:t>Allows companies to purchase goods and service from other companies</a:t>
            </a:r>
          </a:p>
          <a:p>
            <a:endParaRPr lang="en-US" sz="2400" dirty="0" smtClean="0"/>
          </a:p>
        </p:txBody>
      </p:sp>
      <p:pic>
        <p:nvPicPr>
          <p:cNvPr id="5" name="Picture 8" descr="Fig02-1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346575" cy="32750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43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– Education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/>
          <a:lstStyle/>
          <a:p>
            <a:r>
              <a:rPr lang="en-US" sz="2400" smtClean="0"/>
              <a:t>Offers avenues for formal and informal teaching</a:t>
            </a:r>
            <a:br>
              <a:rPr lang="en-US" sz="2400" smtClean="0"/>
            </a:br>
            <a:r>
              <a:rPr lang="en-US" sz="2400" smtClean="0"/>
              <a:t>and learning</a:t>
            </a:r>
          </a:p>
          <a:p>
            <a:r>
              <a:rPr lang="en-US" sz="2400" smtClean="0"/>
              <a:t>Colleges offer </a:t>
            </a:r>
            <a:br>
              <a:rPr lang="en-US" sz="2400" smtClean="0"/>
            </a:br>
            <a:r>
              <a:rPr lang="en-US" sz="2400" smtClean="0"/>
              <a:t>online classes and </a:t>
            </a:r>
            <a:br>
              <a:rPr lang="en-US" sz="2400" smtClean="0"/>
            </a:br>
            <a:r>
              <a:rPr lang="en-US" sz="2400" smtClean="0"/>
              <a:t>degrees</a:t>
            </a:r>
          </a:p>
          <a:p>
            <a:r>
              <a:rPr lang="en-US" sz="2400" smtClean="0"/>
              <a:t>Some companies </a:t>
            </a:r>
            <a:br>
              <a:rPr lang="en-US" sz="2400" smtClean="0"/>
            </a:br>
            <a:r>
              <a:rPr lang="en-US" sz="2400" smtClean="0"/>
              <a:t>offer online training </a:t>
            </a:r>
            <a:br>
              <a:rPr lang="en-US" sz="2400" smtClean="0"/>
            </a:br>
            <a:r>
              <a:rPr lang="en-US" sz="2400" smtClean="0"/>
              <a:t>for employees</a:t>
            </a:r>
          </a:p>
          <a:p>
            <a:endParaRPr lang="en-US" sz="2400" smtClean="0"/>
          </a:p>
        </p:txBody>
      </p:sp>
      <p:pic>
        <p:nvPicPr>
          <p:cNvPr id="6" name="Picture 8" descr="Fig02-1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343400" cy="32718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62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World Wide Web portion of the Internet</a:t>
            </a:r>
          </a:p>
          <a:p>
            <a:r>
              <a:rPr lang="en-US" dirty="0"/>
              <a:t>Explain how Web documents are linked to one another</a:t>
            </a:r>
          </a:p>
          <a:p>
            <a:r>
              <a:rPr lang="en-US" dirty="0"/>
              <a:t>Explain the use of Web browser software</a:t>
            </a:r>
          </a:p>
          <a:p>
            <a:r>
              <a:rPr lang="en-US" dirty="0"/>
              <a:t>Explain how to use a Web search tool to find </a:t>
            </a:r>
            <a:r>
              <a:rPr lang="en-US" dirty="0" smtClean="0"/>
              <a:t>information</a:t>
            </a:r>
          </a:p>
          <a:p>
            <a:r>
              <a:rPr lang="en-US" dirty="0"/>
              <a:t>Identify several types of multimedia products available on the Web</a:t>
            </a:r>
          </a:p>
          <a:p>
            <a:r>
              <a:rPr lang="en-US" dirty="0"/>
              <a:t>Describe the educational implications of the Internet and the World Wide Web</a:t>
            </a:r>
          </a:p>
          <a:p>
            <a:r>
              <a:rPr lang="en-US" dirty="0"/>
              <a:t>Describe different ways to connect to the Internet and the World Wide Web</a:t>
            </a:r>
          </a:p>
          <a:p>
            <a:r>
              <a:rPr lang="en-US" dirty="0"/>
              <a:t>Describe the pros and cons of Web 2.0 tools for teachers and </a:t>
            </a:r>
            <a:r>
              <a:rPr lang="en-US" dirty="0" smtClean="0"/>
              <a:t>students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– Entertainment</a:t>
            </a:r>
            <a:endParaRPr lang="en-US" sz="3600" dirty="0"/>
          </a:p>
        </p:txBody>
      </p:sp>
      <p:sp>
        <p:nvSpPr>
          <p:cNvPr id="4301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entertainment Web site offers an interactive and engaging environment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Popular </a:t>
            </a:r>
            <a:r>
              <a:rPr lang="en-US" dirty="0"/>
              <a:t>entertainment Web sites offer music, videos, sports, games, ongoing Web episodes, sweepstakes, chats, and more. </a:t>
            </a:r>
            <a:endParaRPr lang="en-US" dirty="0" smtClean="0"/>
          </a:p>
          <a:p>
            <a:r>
              <a:rPr lang="en-US" dirty="0" smtClean="0"/>
              <a:t>Sophisticated </a:t>
            </a:r>
            <a:r>
              <a:rPr lang="en-US" dirty="0"/>
              <a:t>entertainment Web sites often partner with other technologies.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8" descr="Fig02-1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349750" cy="32766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5436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– Personal</a:t>
            </a:r>
            <a:endParaRPr lang="en-US" sz="3600" dirty="0"/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/>
          <a:lstStyle/>
          <a:p>
            <a:r>
              <a:rPr lang="en-US" sz="2400" dirty="0" smtClean="0"/>
              <a:t>Web page maintained by private individual</a:t>
            </a:r>
          </a:p>
          <a:p>
            <a:r>
              <a:rPr lang="en-US" sz="2400" dirty="0" smtClean="0"/>
              <a:t>Reasons: sharing life experience with the world or job hunting</a:t>
            </a:r>
          </a:p>
          <a:p>
            <a:endParaRPr lang="en-US" sz="2400" dirty="0" smtClean="0"/>
          </a:p>
        </p:txBody>
      </p:sp>
      <p:pic>
        <p:nvPicPr>
          <p:cNvPr id="6" name="Picture 6" descr="Fig02-13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76400"/>
            <a:ext cx="4419600" cy="33385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310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– Blog</a:t>
            </a:r>
            <a:endParaRPr lang="en-US" sz="3600" dirty="0"/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blog, short for Weblog, is an informal Web site consisting of time- stamped articles, or posts, in a diary or journal format, usually listed in reverse chronological order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blog that contains video clips is called a video blog, or </a:t>
            </a:r>
            <a:r>
              <a:rPr lang="en-US" dirty="0" err="1"/>
              <a:t>vlog</a:t>
            </a:r>
            <a:r>
              <a:rPr lang="en-US" dirty="0"/>
              <a:t>.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064000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Categories of Web Sites – WIKI</a:t>
            </a:r>
            <a:endParaRPr lang="en-US" sz="3600" dirty="0"/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581400" cy="4525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wiki is a collaborative Web site that allows users to create, add to, modify, or delete the Web site content via their Web browser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Most wikis are open to modification by the general public.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popular wiki is Wikipedia, a free Web encyclopedia.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501226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Multimedia on the Web</a:t>
            </a:r>
          </a:p>
        </p:txBody>
      </p:sp>
      <p:sp>
        <p:nvSpPr>
          <p:cNvPr id="4198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Web pages incorporate graphics, animation, audio, video, 3-D modeling, and virtual reality</a:t>
            </a:r>
          </a:p>
          <a:p>
            <a:pPr lvl="1"/>
            <a:r>
              <a:rPr lang="en-US" dirty="0"/>
              <a:t>Plug-ins </a:t>
            </a:r>
            <a:r>
              <a:rPr lang="en-US" dirty="0" smtClean="0"/>
              <a:t>is </a:t>
            </a:r>
            <a:r>
              <a:rPr lang="en-US" dirty="0"/>
              <a:t>a program that extends the capability of the browser.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Plug-ins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876800"/>
          </a:xfrm>
        </p:spPr>
        <p:txBody>
          <a:bodyPr/>
          <a:lstStyle/>
          <a:p>
            <a:r>
              <a:rPr lang="en-US" dirty="0"/>
              <a:t>Acrobat Reader </a:t>
            </a:r>
            <a:r>
              <a:rPr lang="en-US" dirty="0" smtClean="0"/>
              <a:t>View - </a:t>
            </a:r>
            <a:r>
              <a:rPr lang="en-US" dirty="0"/>
              <a:t>navigate, and print Portable Document Format ( PDF) files — documents are formatted to look just as they look in </a:t>
            </a:r>
            <a:r>
              <a:rPr lang="en-US" dirty="0" smtClean="0"/>
              <a:t>print</a:t>
            </a:r>
          </a:p>
          <a:p>
            <a:r>
              <a:rPr lang="en-US" dirty="0"/>
              <a:t>Flash </a:t>
            </a:r>
            <a:r>
              <a:rPr lang="en-US" dirty="0" smtClean="0"/>
              <a:t>Player - </a:t>
            </a:r>
            <a:r>
              <a:rPr lang="en-US" dirty="0"/>
              <a:t>View dazzling graphics and animation, hear outstanding </a:t>
            </a:r>
            <a:r>
              <a:rPr lang="en-US" dirty="0" smtClean="0"/>
              <a:t>video, sound </a:t>
            </a:r>
            <a:r>
              <a:rPr lang="en-US" dirty="0"/>
              <a:t>and </a:t>
            </a:r>
            <a:r>
              <a:rPr lang="en-US" dirty="0" smtClean="0"/>
              <a:t>music</a:t>
            </a:r>
          </a:p>
          <a:p>
            <a:r>
              <a:rPr lang="en-US" dirty="0" smtClean="0"/>
              <a:t>Java - Enables </a:t>
            </a:r>
            <a:r>
              <a:rPr lang="en-US" dirty="0"/>
              <a:t>Web browser to run programs written in Java, which adds interactivity to Web pages java. 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7526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3124200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4419600"/>
            <a:ext cx="2066925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Plug-ins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QuickTime -  </a:t>
            </a:r>
            <a:r>
              <a:rPr lang="en-US" dirty="0"/>
              <a:t>View animation, music, audio, video, and VR panoramas and objects directly on a Web page </a:t>
            </a:r>
            <a:endParaRPr lang="en-US" dirty="0" smtClean="0"/>
          </a:p>
          <a:p>
            <a:r>
              <a:rPr lang="en-US" dirty="0" smtClean="0"/>
              <a:t>RealPlayer - </a:t>
            </a:r>
            <a:r>
              <a:rPr lang="en-US" dirty="0"/>
              <a:t>Listen to live and on- demand </a:t>
            </a:r>
            <a:r>
              <a:rPr lang="en-US" dirty="0" smtClean="0"/>
              <a:t>newscast, video</a:t>
            </a:r>
            <a:r>
              <a:rPr lang="en-US" dirty="0"/>
              <a:t>, stream audio and video content </a:t>
            </a:r>
            <a:endParaRPr lang="en-US" dirty="0" smtClean="0"/>
          </a:p>
          <a:p>
            <a:r>
              <a:rPr lang="en-US" dirty="0" smtClean="0"/>
              <a:t>Silverlight - </a:t>
            </a:r>
            <a:r>
              <a:rPr lang="en-US" dirty="0"/>
              <a:t>Experience high- definition video, high- resolution interactive multimedia, and streaming audio and </a:t>
            </a:r>
            <a:r>
              <a:rPr lang="en-US" dirty="0" smtClean="0"/>
              <a:t>video</a:t>
            </a:r>
          </a:p>
          <a:p>
            <a:r>
              <a:rPr lang="en-US" dirty="0"/>
              <a:t>Windows Media Player </a:t>
            </a:r>
            <a:r>
              <a:rPr lang="en-US" dirty="0" smtClean="0"/>
              <a:t>- Listen </a:t>
            </a:r>
            <a:r>
              <a:rPr lang="en-US" dirty="0"/>
              <a:t>to live and on- demand audio, play or edit WMA and MP3 files, burn CDs, and watch DVD </a:t>
            </a:r>
            <a:r>
              <a:rPr lang="en-US" dirty="0" smtClean="0"/>
              <a:t>movies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295400"/>
            <a:ext cx="12827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2" y="2743200"/>
            <a:ext cx="1514475" cy="1119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43" y="4038600"/>
            <a:ext cx="1142857" cy="126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Multimedia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Graphics</a:t>
            </a:r>
          </a:p>
          <a:p>
            <a:pPr lvl="1"/>
            <a:r>
              <a:rPr lang="en-US" sz="2200" dirty="0"/>
              <a:t>Used to enhance text-based Internet</a:t>
            </a:r>
          </a:p>
          <a:p>
            <a:pPr lvl="1"/>
            <a:r>
              <a:rPr lang="en-US" sz="2200" dirty="0"/>
              <a:t>Graphics formats</a:t>
            </a:r>
          </a:p>
          <a:p>
            <a:pPr lvl="2"/>
            <a:r>
              <a:rPr lang="en-US" dirty="0"/>
              <a:t>Bitmap - BMP/. Bmp - Desktop background, scanned images</a:t>
            </a:r>
          </a:p>
          <a:p>
            <a:pPr lvl="2"/>
            <a:r>
              <a:rPr lang="en-US" dirty="0"/>
              <a:t>Graphics Interchange Format - GIF/.gif - Simple diagrams, shapes, images with a few colors</a:t>
            </a:r>
          </a:p>
          <a:p>
            <a:pPr lvl="2"/>
            <a:r>
              <a:rPr lang="en-US" dirty="0"/>
              <a:t>Joint Photographic Experts Group - JPEG/.jpg = Digital camera photos</a:t>
            </a:r>
          </a:p>
          <a:p>
            <a:pPr lvl="2"/>
            <a:r>
              <a:rPr lang="en-US" dirty="0"/>
              <a:t>Portable Network Graphics  - PNG/.</a:t>
            </a:r>
            <a:r>
              <a:rPr lang="en-US" dirty="0" err="1"/>
              <a:t>png</a:t>
            </a:r>
            <a:r>
              <a:rPr lang="en-US" dirty="0"/>
              <a:t> =  Web graphics</a:t>
            </a:r>
          </a:p>
          <a:p>
            <a:pPr lvl="2"/>
            <a:r>
              <a:rPr lang="en-US" dirty="0"/>
              <a:t>Tagged Image File Format  -TIFF/.</a:t>
            </a:r>
            <a:r>
              <a:rPr lang="en-US" dirty="0" err="1"/>
              <a:t>tif</a:t>
            </a:r>
            <a:r>
              <a:rPr lang="en-US" dirty="0"/>
              <a:t> - Photos used by printing industry</a:t>
            </a:r>
          </a:p>
          <a:p>
            <a:r>
              <a:rPr lang="en-US" dirty="0"/>
              <a:t>Animation</a:t>
            </a:r>
          </a:p>
          <a:p>
            <a:pPr lvl="1"/>
            <a:r>
              <a:rPr lang="en-US" dirty="0"/>
              <a:t>Marquees</a:t>
            </a:r>
          </a:p>
          <a:p>
            <a:pPr lvl="1"/>
            <a:r>
              <a:rPr lang="en-US" dirty="0"/>
              <a:t>Animated GIFs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Multimedia on the </a:t>
            </a:r>
            <a:r>
              <a:rPr lang="en-US" sz="3600" dirty="0" smtClean="0"/>
              <a:t>Web </a:t>
            </a:r>
            <a:r>
              <a:rPr lang="en-US" sz="36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Audio</a:t>
            </a:r>
          </a:p>
          <a:p>
            <a:pPr lvl="1"/>
            <a:r>
              <a:rPr lang="en-US" sz="2200" dirty="0"/>
              <a:t>MP3, WAV, WMA, RealAudio, and QuickTime</a:t>
            </a:r>
          </a:p>
          <a:p>
            <a:pPr lvl="1"/>
            <a:r>
              <a:rPr lang="en-US" sz="2200" dirty="0"/>
              <a:t>Streaming audio</a:t>
            </a:r>
          </a:p>
          <a:p>
            <a:pPr lvl="1"/>
            <a:r>
              <a:rPr lang="en-US" sz="2200" dirty="0"/>
              <a:t>Podcasting</a:t>
            </a:r>
          </a:p>
          <a:p>
            <a:pPr lvl="1"/>
            <a:r>
              <a:rPr lang="en-US" sz="2200" dirty="0"/>
              <a:t>RSS</a:t>
            </a:r>
          </a:p>
          <a:p>
            <a:r>
              <a:rPr lang="en-US" sz="2800" dirty="0"/>
              <a:t>Video</a:t>
            </a:r>
          </a:p>
          <a:p>
            <a:pPr lvl="1"/>
            <a:r>
              <a:rPr lang="en-US" dirty="0"/>
              <a:t>Streaming video</a:t>
            </a:r>
          </a:p>
          <a:p>
            <a:r>
              <a:rPr lang="en-US" sz="2600" dirty="0"/>
              <a:t>Virtual Reality</a:t>
            </a:r>
          </a:p>
          <a:p>
            <a:pPr lvl="1"/>
            <a:r>
              <a:rPr lang="en-US" sz="2200" dirty="0"/>
              <a:t>Simulation of real or imagined environment that appears as a three-dimensional (3-D) space</a:t>
            </a:r>
          </a:p>
          <a:p>
            <a:pPr lvl="1"/>
            <a:r>
              <a:rPr lang="en-US" sz="2200" dirty="0"/>
              <a:t>VR worlds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Impact of the Internet and the World Wide Web on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is the Gutenberg printing press of modern times</a:t>
            </a:r>
          </a:p>
          <a:p>
            <a:r>
              <a:rPr lang="en-US" dirty="0"/>
              <a:t>Collaboration with other teachers and students</a:t>
            </a:r>
          </a:p>
          <a:p>
            <a:pPr lvl="1"/>
            <a:r>
              <a:rPr lang="en-US" sz="2200" dirty="0" err="1"/>
              <a:t>ePALS</a:t>
            </a:r>
            <a:endParaRPr lang="en-US" sz="2200" dirty="0"/>
          </a:p>
          <a:p>
            <a:r>
              <a:rPr lang="en-US" dirty="0"/>
              <a:t>New instructional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the early 1990s</a:t>
            </a:r>
          </a:p>
          <a:p>
            <a:r>
              <a:rPr lang="en-US" dirty="0"/>
              <a:t>Hyperlinks</a:t>
            </a:r>
          </a:p>
          <a:p>
            <a:r>
              <a:rPr lang="en-US" dirty="0"/>
              <a:t>Uniform Resource Locator (URL)</a:t>
            </a:r>
          </a:p>
          <a:p>
            <a:r>
              <a:rPr lang="en-US" dirty="0"/>
              <a:t>Hypertext transfer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The Future of the Internet </a:t>
            </a:r>
            <a:r>
              <a:rPr lang="en-US" sz="3200" dirty="0"/>
              <a:t> </a:t>
            </a:r>
            <a:r>
              <a:rPr lang="en-US" sz="3200" dirty="0" smtClean="0"/>
              <a:t>and the World Wide Web</a:t>
            </a:r>
          </a:p>
        </p:txBody>
      </p:sp>
      <p:sp>
        <p:nvSpPr>
          <p:cNvPr id="6144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Web will continue to evolve as the primary communications channel for people around the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By 2014, more than two billion wireless communication devices will be in use worldwide, and many of these products will have the ability to access the Web wirelessly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Devices that use embedded </a:t>
            </a:r>
            <a:r>
              <a:rPr lang="en-US" sz="2400" dirty="0" smtClean="0"/>
              <a:t>computers, such </a:t>
            </a:r>
            <a:r>
              <a:rPr lang="en-US" sz="2400" dirty="0"/>
              <a:t>as automobiles, will have </a:t>
            </a:r>
            <a:r>
              <a:rPr lang="en-US" sz="2400" dirty="0" smtClean="0"/>
              <a:t>built-in Internet </a:t>
            </a:r>
            <a:r>
              <a:rPr lang="en-US" sz="2400" dirty="0"/>
              <a:t>access </a:t>
            </a:r>
            <a:r>
              <a:rPr lang="en-US" sz="2400" dirty="0" smtClean="0"/>
              <a:t>capabilities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Web </a:t>
            </a:r>
            <a:r>
              <a:rPr lang="en-US" sz="2400" dirty="0"/>
              <a:t>search capabilities will be </a:t>
            </a:r>
            <a:r>
              <a:rPr lang="en-US" sz="2400" dirty="0" smtClean="0"/>
              <a:t>more intelligent </a:t>
            </a:r>
            <a:r>
              <a:rPr lang="en-US" sz="2400" dirty="0"/>
              <a:t>and focused. Within a </a:t>
            </a:r>
            <a:r>
              <a:rPr lang="en-US" sz="2400" dirty="0" smtClean="0"/>
              <a:t>few years</a:t>
            </a:r>
            <a:r>
              <a:rPr lang="en-US" sz="2400" dirty="0"/>
              <a:t>, the Web will operate at </a:t>
            </a:r>
            <a:r>
              <a:rPr lang="en-US" sz="2400" dirty="0" smtClean="0"/>
              <a:t>speeds 10,000 </a:t>
            </a:r>
            <a:r>
              <a:rPr lang="en-US" sz="2400" dirty="0"/>
              <a:t>times faster than today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Future of the </a:t>
            </a:r>
            <a:r>
              <a:rPr lang="en-US" sz="3000" dirty="0" smtClean="0"/>
              <a:t>Internet and </a:t>
            </a:r>
            <a:r>
              <a:rPr lang="en-US" sz="3000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and Tablet Computers</a:t>
            </a:r>
          </a:p>
          <a:p>
            <a:pPr lvl="1"/>
            <a:r>
              <a:rPr lang="en-US" dirty="0"/>
              <a:t>Sales of tablet computers will exceed </a:t>
            </a:r>
            <a:r>
              <a:rPr lang="en-US" dirty="0" smtClean="0"/>
              <a:t>the overall </a:t>
            </a:r>
            <a:r>
              <a:rPr lang="en-US" dirty="0"/>
              <a:t>sales of desktop and </a:t>
            </a:r>
            <a:r>
              <a:rPr lang="en-US" dirty="0" smtClean="0"/>
              <a:t>notebook computers </a:t>
            </a:r>
            <a:r>
              <a:rPr lang="en-US" dirty="0"/>
              <a:t>in the next few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Sales of apps will replace many current application software programs as education software quickly morphs into thousands of education apps</a:t>
            </a:r>
          </a:p>
          <a:p>
            <a:pPr lvl="1"/>
            <a:r>
              <a:rPr lang="en-US" dirty="0"/>
              <a:t>Many schools, districts, and states </a:t>
            </a:r>
            <a:r>
              <a:rPr lang="en-US" dirty="0" smtClean="0"/>
              <a:t>will create </a:t>
            </a:r>
            <a:r>
              <a:rPr lang="en-US" dirty="0"/>
              <a:t>their own </a:t>
            </a:r>
            <a:r>
              <a:rPr lang="en-US" dirty="0" smtClean="0"/>
              <a:t>standards-based education </a:t>
            </a:r>
            <a:r>
              <a:rPr lang="en-US" dirty="0"/>
              <a:t>apps for use by </a:t>
            </a:r>
            <a:r>
              <a:rPr lang="en-US" dirty="0" smtClean="0"/>
              <a:t>teachers, students</a:t>
            </a:r>
            <a:r>
              <a:rPr lang="en-US" dirty="0"/>
              <a:t>, and their parents</a:t>
            </a:r>
          </a:p>
        </p:txBody>
      </p:sp>
    </p:spTree>
    <p:extLst>
      <p:ext uri="{BB962C8B-B14F-4D97-AF65-F5344CB8AC3E}">
        <p14:creationId xmlns:p14="http://schemas.microsoft.com/office/powerpoint/2010/main" val="27765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Future of the </a:t>
            </a:r>
            <a:r>
              <a:rPr lang="en-US" sz="3000" dirty="0" smtClean="0"/>
              <a:t>Internet and </a:t>
            </a:r>
            <a:r>
              <a:rPr lang="en-US" sz="3000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students will be using note </a:t>
            </a:r>
            <a:r>
              <a:rPr lang="en-US" dirty="0" smtClean="0"/>
              <a:t>taking apps</a:t>
            </a:r>
            <a:r>
              <a:rPr lang="en-US" dirty="0"/>
              <a:t>, like Note Taker HD, which is </a:t>
            </a:r>
            <a:r>
              <a:rPr lang="en-US" dirty="0" smtClean="0"/>
              <a:t>an app </a:t>
            </a:r>
            <a:r>
              <a:rPr lang="en-US" dirty="0"/>
              <a:t>for writing and </a:t>
            </a:r>
            <a:r>
              <a:rPr lang="en-US" dirty="0" smtClean="0"/>
              <a:t>organizing handwritten </a:t>
            </a:r>
            <a:r>
              <a:rPr lang="en-US" dirty="0"/>
              <a:t>notes and diagrams on </a:t>
            </a:r>
            <a:r>
              <a:rPr lang="en-US" dirty="0" smtClean="0"/>
              <a:t>a tablet computer</a:t>
            </a:r>
            <a:endParaRPr lang="en-US" dirty="0"/>
          </a:p>
          <a:p>
            <a:r>
              <a:rPr lang="en-US" dirty="0" smtClean="0"/>
              <a:t>Education </a:t>
            </a:r>
            <a:r>
              <a:rPr lang="en-US" dirty="0"/>
              <a:t>apps will target </a:t>
            </a:r>
            <a:r>
              <a:rPr lang="en-US" dirty="0" smtClean="0"/>
              <a:t>specific learning </a:t>
            </a:r>
            <a:r>
              <a:rPr lang="en-US" dirty="0"/>
              <a:t>styles, aptitudes, and </a:t>
            </a:r>
            <a:r>
              <a:rPr lang="en-US" dirty="0" smtClean="0"/>
              <a:t>abilities. Apps </a:t>
            </a:r>
            <a:r>
              <a:rPr lang="en-US" dirty="0"/>
              <a:t>will revolutionize the ability </a:t>
            </a:r>
            <a:r>
              <a:rPr lang="en-US" dirty="0" smtClean="0"/>
              <a:t>of schools </a:t>
            </a:r>
            <a:r>
              <a:rPr lang="en-US" dirty="0"/>
              <a:t>to educate students </a:t>
            </a:r>
            <a:r>
              <a:rPr lang="en-US" dirty="0" smtClean="0"/>
              <a:t>with disabilities</a:t>
            </a:r>
            <a:endParaRPr lang="en-US" dirty="0"/>
          </a:p>
          <a:p>
            <a:r>
              <a:rPr lang="en-US" dirty="0" smtClean="0"/>
              <a:t>Education </a:t>
            </a:r>
            <a:r>
              <a:rPr lang="en-US" dirty="0"/>
              <a:t>apps and tablet </a:t>
            </a:r>
            <a:r>
              <a:rPr lang="en-US" dirty="0" smtClean="0"/>
              <a:t>computers may </a:t>
            </a:r>
            <a:r>
              <a:rPr lang="en-US" dirty="0"/>
              <a:t>indeed measurably increase </a:t>
            </a:r>
            <a:r>
              <a:rPr lang="en-US" dirty="0" smtClean="0"/>
              <a:t>student achievement </a:t>
            </a:r>
            <a:r>
              <a:rPr lang="en-US" dirty="0"/>
              <a:t>(including test scores) </a:t>
            </a:r>
            <a:r>
              <a:rPr lang="en-US" dirty="0" smtClean="0"/>
              <a:t>and could </a:t>
            </a:r>
            <a:r>
              <a:rPr lang="en-US" dirty="0"/>
              <a:t>do it quickly</a:t>
            </a:r>
          </a:p>
        </p:txBody>
      </p:sp>
    </p:spTree>
    <p:extLst>
      <p:ext uri="{BB962C8B-B14F-4D97-AF65-F5344CB8AC3E}">
        <p14:creationId xmlns:p14="http://schemas.microsoft.com/office/powerpoint/2010/main" val="34424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The World Wide Web</a:t>
            </a:r>
          </a:p>
        </p:txBody>
      </p:sp>
      <p:sp>
        <p:nvSpPr>
          <p:cNvPr id="4096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Searching for Information on the Web</a:t>
            </a:r>
          </a:p>
          <a:p>
            <a:pPr lvl="1" eaLnBrk="1" hangingPunct="1"/>
            <a:r>
              <a:rPr lang="en-US" dirty="0" smtClean="0"/>
              <a:t>Directory maintained by a search engine company</a:t>
            </a:r>
          </a:p>
          <a:p>
            <a:pPr lvl="1" eaLnBrk="1" hangingPunct="1"/>
            <a:r>
              <a:rPr lang="en-US" dirty="0" smtClean="0"/>
              <a:t>Helps find information on the Web</a:t>
            </a:r>
          </a:p>
          <a:p>
            <a:pPr lvl="1" eaLnBrk="1" hangingPunct="1"/>
            <a:r>
              <a:rPr lang="en-US" dirty="0" smtClean="0"/>
              <a:t>Search engine</a:t>
            </a:r>
          </a:p>
          <a:p>
            <a:pPr lvl="1" eaLnBrk="1" hangingPunct="1"/>
            <a:r>
              <a:rPr lang="en-US" dirty="0" smtClean="0"/>
              <a:t>Subject directory</a:t>
            </a:r>
          </a:p>
        </p:txBody>
      </p:sp>
    </p:spTree>
    <p:extLst>
      <p:ext uri="{BB962C8B-B14F-4D97-AF65-F5344CB8AC3E}">
        <p14:creationId xmlns:p14="http://schemas.microsoft.com/office/powerpoint/2010/main" val="9178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Wide </a:t>
            </a:r>
            <a:r>
              <a:rPr lang="en-US" dirty="0"/>
              <a:t>Web (cont.)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905000"/>
          </a:xfrm>
        </p:spPr>
        <p:txBody>
          <a:bodyPr>
            <a:normAutofit/>
          </a:bodyPr>
          <a:lstStyle/>
          <a:p>
            <a:r>
              <a:rPr lang="en-US" sz="2800" dirty="0"/>
              <a:t>The World Wide Web, or simply Web, consists of a worldwide collection of electronic documents, Web pages, organized into Web </a:t>
            </a:r>
            <a:r>
              <a:rPr lang="en-US" sz="2800" dirty="0" smtClean="0"/>
              <a:t>sites</a:t>
            </a:r>
          </a:p>
          <a:p>
            <a:r>
              <a:rPr lang="en-US" sz="2800" dirty="0" smtClean="0"/>
              <a:t>It is made up of three main parts.</a:t>
            </a:r>
            <a:endParaRPr lang="en-US" sz="2800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049588" y="3810000"/>
            <a:ext cx="3048000" cy="2286000"/>
            <a:chOff x="1872" y="1608"/>
            <a:chExt cx="1920" cy="1440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872" y="1608"/>
              <a:ext cx="1920" cy="1440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2132" y="1780"/>
              <a:ext cx="139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Backbone</a:t>
              </a:r>
            </a:p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Internet</a:t>
              </a:r>
            </a:p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Cloud</a:t>
              </a:r>
            </a:p>
          </p:txBody>
        </p:sp>
      </p:grp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763588" y="3505200"/>
            <a:ext cx="2438400" cy="2895600"/>
            <a:chOff x="432" y="1416"/>
            <a:chExt cx="1536" cy="1824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432" y="1416"/>
              <a:ext cx="1536" cy="182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727" y="2126"/>
              <a:ext cx="8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Client</a:t>
              </a: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6021388" y="3505200"/>
            <a:ext cx="2438400" cy="2895600"/>
            <a:chOff x="3744" y="1416"/>
            <a:chExt cx="1536" cy="1824"/>
          </a:xfrm>
        </p:grpSpPr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3744" y="1416"/>
              <a:ext cx="1536" cy="1824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4028" y="2126"/>
              <a:ext cx="9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>
                  <a:solidFill>
                    <a:schemeClr val="bg1"/>
                  </a:solidFill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World Wide Web - </a:t>
            </a:r>
            <a:r>
              <a:rPr lang="en-US" sz="3600" dirty="0"/>
              <a:t>Addressing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The Internet Protocol Address or IP Address</a:t>
            </a:r>
          </a:p>
          <a:p>
            <a:pPr lvl="1"/>
            <a:r>
              <a:rPr lang="en-US" sz="2400" dirty="0"/>
              <a:t>Known as the dotted quad </a:t>
            </a:r>
            <a:r>
              <a:rPr lang="en-US" sz="2400" dirty="0" err="1"/>
              <a:t>xxx.xxx.xxx.xxx</a:t>
            </a:r>
            <a:endParaRPr lang="en-US" sz="2400" dirty="0"/>
          </a:p>
          <a:p>
            <a:pPr lvl="1"/>
            <a:r>
              <a:rPr lang="en-US" sz="2400" dirty="0"/>
              <a:t>Number that uniquely identifies each computer or device connected to Internet</a:t>
            </a:r>
          </a:p>
          <a:p>
            <a:r>
              <a:rPr lang="en-US" sz="2800" dirty="0"/>
              <a:t>Domain Name is the text version of IP Address</a:t>
            </a:r>
          </a:p>
          <a:p>
            <a:r>
              <a:rPr lang="en-US" sz="2800" dirty="0"/>
              <a:t>www.amazon.com = 207.171.166.252</a:t>
            </a:r>
          </a:p>
        </p:txBody>
      </p:sp>
    </p:spTree>
    <p:extLst>
      <p:ext uri="{BB962C8B-B14F-4D97-AF65-F5344CB8AC3E}">
        <p14:creationId xmlns:p14="http://schemas.microsoft.com/office/powerpoint/2010/main" val="9451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Wide Web - URL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Universal Resource Locator (URL</a:t>
            </a:r>
            <a:r>
              <a:rPr lang="en-US" sz="2800" dirty="0" smtClean="0"/>
              <a:t>) - Unique </a:t>
            </a:r>
            <a:r>
              <a:rPr lang="en-US" sz="2800" dirty="0"/>
              <a:t>address for a web page located on a specific web server</a:t>
            </a:r>
          </a:p>
        </p:txBody>
      </p:sp>
    </p:spTree>
    <p:extLst>
      <p:ext uri="{BB962C8B-B14F-4D97-AF65-F5344CB8AC3E}">
        <p14:creationId xmlns:p14="http://schemas.microsoft.com/office/powerpoint/2010/main" val="33871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Wide Web - </a:t>
            </a:r>
            <a:r>
              <a:rPr lang="en-US" dirty="0"/>
              <a:t>URL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0740"/>
            <a:ext cx="1987951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66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597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twitter.com</a:t>
            </a:r>
            <a:r>
              <a:rPr lang="en-US" sz="3200" dirty="0" smtClean="0"/>
              <a:t>/jobs/index.html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444" y="49530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protocol</a:t>
            </a:r>
            <a:endParaRPr lang="en-US" sz="3200" dirty="0"/>
          </a:p>
        </p:txBody>
      </p:sp>
      <p:sp>
        <p:nvSpPr>
          <p:cNvPr id="13" name="AutoShape 19"/>
          <p:cNvSpPr>
            <a:spLocks/>
          </p:cNvSpPr>
          <p:nvPr/>
        </p:nvSpPr>
        <p:spPr bwMode="auto">
          <a:xfrm rot="5400000">
            <a:off x="800100" y="5318242"/>
            <a:ext cx="381000" cy="914400"/>
          </a:xfrm>
          <a:prstGeom prst="leftBrace">
            <a:avLst>
              <a:gd name="adj1" fmla="val 20000"/>
              <a:gd name="adj2" fmla="val 5017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1676400"/>
            <a:ext cx="139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Twitter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server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056" name="Picture 8" descr="http://t3.gstatic.com/images?q=tbn:ANd9GcTIhDHMiRnKMVV93V0wOswHDFVLrxyekvrVLptZmcJaIvmqm6b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01" y="2514600"/>
            <a:ext cx="2286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61656" y="243840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Jobs</a:t>
            </a:r>
            <a:endParaRPr lang="en-US" sz="3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40" y="3023175"/>
            <a:ext cx="2125520" cy="15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donkasprzak.com/wp-content/uploads/2008/05/internet_clou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317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5867400"/>
            <a:ext cx="403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twitter.com</a:t>
            </a:r>
            <a:r>
              <a:rPr lang="en-US" sz="3200" dirty="0" smtClean="0"/>
              <a:t>/jobs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00200" y="5968425"/>
            <a:ext cx="46482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5968425"/>
            <a:ext cx="26670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5968425"/>
            <a:ext cx="1828800" cy="432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The Web Page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810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Web pages consist of three components;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Multimedia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Graphics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Audio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Hyperlinks</a:t>
            </a:r>
          </a:p>
        </p:txBody>
      </p:sp>
      <p:pic>
        <p:nvPicPr>
          <p:cNvPr id="4" name="Picture 15" descr="fig2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365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Hyperlinks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Text or graphics that connect (link) to other web pages.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Three types of links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Items found elsewhere on the same page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web pages in the same site.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web sites.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Hyperlinks can be text or graphics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4674</TotalTime>
  <Pages>53</Pages>
  <Words>1382</Words>
  <Application>Microsoft Office PowerPoint</Application>
  <PresentationFormat>On-screen Show (4:3)</PresentationFormat>
  <Paragraphs>170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Chapter 2</vt:lpstr>
      <vt:lpstr>Chapter Objectives</vt:lpstr>
      <vt:lpstr>The World Wide Web</vt:lpstr>
      <vt:lpstr>World Wide Web (cont.)</vt:lpstr>
      <vt:lpstr>World Wide Web - Addressing</vt:lpstr>
      <vt:lpstr>World Wide Web - URL</vt:lpstr>
      <vt:lpstr>World Wide Web - URL (cont.)</vt:lpstr>
      <vt:lpstr>The Web Page</vt:lpstr>
      <vt:lpstr>Hyperlinks</vt:lpstr>
      <vt:lpstr>The Web Browser</vt:lpstr>
      <vt:lpstr>The Web Browser (cont.)</vt:lpstr>
      <vt:lpstr>Downloading</vt:lpstr>
      <vt:lpstr>Downloading</vt:lpstr>
      <vt:lpstr>Categories of Web Sites - Portal</vt:lpstr>
      <vt:lpstr>Categories of Web Sites - News</vt:lpstr>
      <vt:lpstr>Categories of Web Sites - Informational</vt:lpstr>
      <vt:lpstr>Categories of Web Sites - Advocacy</vt:lpstr>
      <vt:lpstr>Categories of Web Sites – Business</vt:lpstr>
      <vt:lpstr>Categories of Web Sites – Education</vt:lpstr>
      <vt:lpstr>Categories of Web Sites – Entertainment</vt:lpstr>
      <vt:lpstr>Categories of Web Sites – Personal</vt:lpstr>
      <vt:lpstr>Categories of Web Sites – Blog</vt:lpstr>
      <vt:lpstr>Categories of Web Sites – WIKI</vt:lpstr>
      <vt:lpstr>Multimedia on the Web</vt:lpstr>
      <vt:lpstr>Plug-ins</vt:lpstr>
      <vt:lpstr>Plug-ins (cont.)</vt:lpstr>
      <vt:lpstr>Multimedia on the Web</vt:lpstr>
      <vt:lpstr>Multimedia on the Web (cont.)</vt:lpstr>
      <vt:lpstr>The Impact of the Internet and the World Wide Web on Education</vt:lpstr>
      <vt:lpstr>The Future of the Internet  and the World Wide Web</vt:lpstr>
      <vt:lpstr>The Future of the Internet and the World Wide Web</vt:lpstr>
      <vt:lpstr>The Future of the Internet and the World Wide Web</vt:lpstr>
      <vt:lpstr>The World Wide Web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Shelly Cashman Series  Discovering Computers A Link to the Future</dc:title>
  <dc:creator>Steven Freund</dc:creator>
  <cp:lastModifiedBy>John</cp:lastModifiedBy>
  <cp:revision>198</cp:revision>
  <cp:lastPrinted>1601-01-01T00:00:00Z</cp:lastPrinted>
  <dcterms:created xsi:type="dcterms:W3CDTF">1996-12-30T13:26:22Z</dcterms:created>
  <dcterms:modified xsi:type="dcterms:W3CDTF">2012-08-16T23:46:41Z</dcterms:modified>
</cp:coreProperties>
</file>